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56" r:id="rId2"/>
    <p:sldId id="557" r:id="rId3"/>
    <p:sldId id="371" r:id="rId4"/>
    <p:sldId id="377" r:id="rId5"/>
    <p:sldId id="563" r:id="rId6"/>
    <p:sldId id="564" r:id="rId7"/>
    <p:sldId id="567" r:id="rId8"/>
    <p:sldId id="570" r:id="rId9"/>
    <p:sldId id="572" r:id="rId10"/>
    <p:sldId id="573" r:id="rId11"/>
    <p:sldId id="574" r:id="rId12"/>
    <p:sldId id="561" r:id="rId13"/>
    <p:sldId id="565" r:id="rId14"/>
    <p:sldId id="571" r:id="rId15"/>
    <p:sldId id="549" r:id="rId16"/>
    <p:sldId id="555" r:id="rId17"/>
    <p:sldId id="553" r:id="rId18"/>
    <p:sldId id="569" r:id="rId19"/>
    <p:sldId id="55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892624-89DC-F44D-82DD-512263B75AF6}">
          <p14:sldIdLst>
            <p14:sldId id="556"/>
            <p14:sldId id="557"/>
            <p14:sldId id="371"/>
            <p14:sldId id="377"/>
            <p14:sldId id="563"/>
            <p14:sldId id="564"/>
            <p14:sldId id="567"/>
            <p14:sldId id="570"/>
            <p14:sldId id="572"/>
            <p14:sldId id="573"/>
            <p14:sldId id="574"/>
            <p14:sldId id="561"/>
            <p14:sldId id="565"/>
            <p14:sldId id="571"/>
            <p14:sldId id="549"/>
            <p14:sldId id="555"/>
            <p14:sldId id="553"/>
            <p14:sldId id="569"/>
            <p14:sldId id="5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5B5"/>
    <a:srgbClr val="B0B0B0"/>
    <a:srgbClr val="AC78C7"/>
    <a:srgbClr val="71F515"/>
    <a:srgbClr val="1F5A9F"/>
    <a:srgbClr val="3368AC"/>
    <a:srgbClr val="FFFF00"/>
    <a:srgbClr val="1E5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5" autoAdjust="0"/>
    <p:restoredTop sz="77833" autoAdjust="0"/>
  </p:normalViewPr>
  <p:slideViewPr>
    <p:cSldViewPr snapToGrid="0" snapToObjects="1">
      <p:cViewPr>
        <p:scale>
          <a:sx n="105" d="100"/>
          <a:sy n="105" d="100"/>
        </p:scale>
        <p:origin x="-2512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2B6BA-7557-404B-8AEF-FFD75234FE2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4B5B9-1427-EC4F-B064-67C04C44F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46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1B17-4B47-6846-A3E4-F7EACB2F1D5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BDBB2-CE51-5E45-B859-972EC8E97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873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97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Vladimir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Guapi</a:t>
            </a:r>
            <a:r>
              <a:rPr lang="en-US" dirty="0" smtClean="0"/>
              <a:t> to Buenaventura:</a:t>
            </a:r>
            <a:r>
              <a:rPr lang="en-US" baseline="0" dirty="0" smtClean="0"/>
              <a:t> fast boat, 6-8 </a:t>
            </a:r>
            <a:r>
              <a:rPr lang="en-US" baseline="0" dirty="0" err="1" smtClean="0"/>
              <a:t>ppl</a:t>
            </a:r>
            <a:r>
              <a:rPr lang="en-US" baseline="0" dirty="0" smtClean="0"/>
              <a:t>, 4 </a:t>
            </a:r>
            <a:r>
              <a:rPr lang="en-US" baseline="0" dirty="0" err="1" smtClean="0"/>
              <a:t>hr</a:t>
            </a:r>
            <a:r>
              <a:rPr lang="en-US" baseline="0" dirty="0" smtClean="0"/>
              <a:t>; ship cargo, approx. 50 </a:t>
            </a:r>
            <a:r>
              <a:rPr lang="en-US" baseline="0" dirty="0" err="1" smtClean="0"/>
              <a:t>ppl</a:t>
            </a:r>
            <a:r>
              <a:rPr lang="en-US" baseline="0" dirty="0" smtClean="0"/>
              <a:t>, 12hr (cheaper);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Tumaco</a:t>
            </a:r>
            <a:r>
              <a:rPr lang="en-US" baseline="0" dirty="0" smtClean="0"/>
              <a:t> road is a bad road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no public transport between </a:t>
            </a:r>
            <a:r>
              <a:rPr lang="en-US" baseline="0" dirty="0" err="1" smtClean="0"/>
              <a:t>Guapi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, only contract fast boat; 1 </a:t>
            </a:r>
            <a:r>
              <a:rPr lang="en-US" baseline="0" dirty="0" err="1" smtClean="0"/>
              <a:t>hr</a:t>
            </a:r>
            <a:r>
              <a:rPr lang="en-US" baseline="0" dirty="0" smtClean="0"/>
              <a:t> to El </a:t>
            </a:r>
            <a:r>
              <a:rPr lang="en-US" baseline="0" dirty="0" err="1" smtClean="0"/>
              <a:t>Charco</a:t>
            </a:r>
            <a:r>
              <a:rPr lang="en-US" baseline="0" dirty="0" smtClean="0"/>
              <a:t> (just south of </a:t>
            </a:r>
            <a:r>
              <a:rPr lang="en-US" baseline="0" dirty="0" err="1" smtClean="0"/>
              <a:t>Guapi</a:t>
            </a:r>
            <a:r>
              <a:rPr lang="en-US" baseline="0" dirty="0" smtClean="0"/>
              <a:t>) and 5hrs from El </a:t>
            </a:r>
            <a:r>
              <a:rPr lang="en-US" baseline="0" dirty="0" err="1" smtClean="0"/>
              <a:t>Charco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plantain produced in </a:t>
            </a:r>
            <a:r>
              <a:rPr lang="en-US" baseline="0" dirty="0" err="1" smtClean="0"/>
              <a:t>Tumaco</a:t>
            </a:r>
            <a:r>
              <a:rPr lang="en-US" baseline="0" dirty="0" smtClean="0"/>
              <a:t> is sold in </a:t>
            </a:r>
            <a:r>
              <a:rPr lang="en-US" baseline="0" dirty="0" err="1" smtClean="0"/>
              <a:t>Guapi</a:t>
            </a:r>
            <a:r>
              <a:rPr lang="en-US" baseline="0" dirty="0" smtClean="0"/>
              <a:t> (and probably </a:t>
            </a:r>
            <a:r>
              <a:rPr lang="en-US" baseline="0" dirty="0" err="1" smtClean="0"/>
              <a:t>Buenventura</a:t>
            </a:r>
            <a:r>
              <a:rPr lang="en-US" baseline="0" dirty="0" smtClean="0"/>
              <a:t>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many goods that are received in Buenaventura (the major port of Colombia) are delivered to </a:t>
            </a:r>
            <a:r>
              <a:rPr lang="en-US" baseline="0" dirty="0" err="1" smtClean="0"/>
              <a:t>Tumaco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Diego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into</a:t>
            </a:r>
            <a:r>
              <a:rPr lang="en-US" baseline="0" dirty="0" smtClean="0"/>
              <a:t> tree / </a:t>
            </a:r>
            <a:r>
              <a:rPr lang="en-US" baseline="0" dirty="0" err="1" smtClean="0"/>
              <a:t>pca</a:t>
            </a:r>
            <a:r>
              <a:rPr lang="en-US" baseline="0" dirty="0" smtClean="0"/>
              <a:t> / network </a:t>
            </a:r>
          </a:p>
          <a:p>
            <a:r>
              <a:rPr lang="en-US" baseline="0" dirty="0" smtClean="0"/>
              <a:t>Add </a:t>
            </a:r>
            <a:r>
              <a:rPr lang="en-US" baseline="0" dirty="0" smtClean="0"/>
              <a:t>interpretation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Connectivity in space and time of human and mosquito populations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landscape over space and time (census information, world pop, daily migration, long term migration)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 population (altitude, forest cover, seasonal variation, bottle necks, global warming)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Policy (bed nets, drug pressures)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3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P. </a:t>
            </a:r>
            <a:r>
              <a:rPr lang="en-US" baseline="0" dirty="0" err="1" smtClean="0"/>
              <a:t>Facliparum</a:t>
            </a:r>
            <a:r>
              <a:rPr lang="en-US" baseline="0" dirty="0" smtClean="0"/>
              <a:t> &lt; </a:t>
            </a:r>
            <a:r>
              <a:rPr lang="en-US" dirty="0" smtClean="0"/>
              <a:t>P.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Vivax</a:t>
            </a:r>
            <a:r>
              <a:rPr lang="en-US" baseline="0" dirty="0" smtClean="0"/>
              <a:t> in 2010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P. </a:t>
            </a:r>
            <a:r>
              <a:rPr lang="en-US" baseline="0" dirty="0" err="1" smtClean="0"/>
              <a:t>Facliparum</a:t>
            </a:r>
            <a:r>
              <a:rPr lang="en-US" baseline="0" dirty="0" smtClean="0"/>
              <a:t> &gt; </a:t>
            </a:r>
            <a:r>
              <a:rPr lang="en-US" dirty="0" smtClean="0"/>
              <a:t>P.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Vivax</a:t>
            </a:r>
            <a:r>
              <a:rPr lang="en-US" baseline="0" dirty="0" smtClean="0"/>
              <a:t> in 2016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Begs </a:t>
            </a:r>
            <a:r>
              <a:rPr lang="en-US" baseline="0" dirty="0" smtClean="0"/>
              <a:t>the question: </a:t>
            </a:r>
            <a:r>
              <a:rPr lang="en-US" baseline="0" dirty="0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mpact of human mobility?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2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r>
              <a:rPr lang="en-US" dirty="0" smtClean="0"/>
              <a:t>Collected to better understand the population structure of Colombian Plasmodium falciparum in preparation for genotype-</a:t>
            </a:r>
            <a:r>
              <a:rPr lang="en-US" dirty="0" err="1" smtClean="0"/>
              <a:t>phentotype</a:t>
            </a:r>
            <a:r>
              <a:rPr lang="en-US" baseline="0" dirty="0" smtClean="0"/>
              <a:t> studies of Colombian samples</a:t>
            </a:r>
          </a:p>
          <a:p>
            <a:pPr marL="0" lvl="1" indent="0">
              <a:buFont typeface="Arial"/>
              <a:buNone/>
            </a:pPr>
            <a:r>
              <a:rPr lang="en-US" dirty="0" smtClean="0"/>
              <a:t>Long term persistence of clonal malaria parasite Plasmodium falciparum lineages in the </a:t>
            </a:r>
            <a:r>
              <a:rPr lang="en-US" dirty="0" err="1" smtClean="0"/>
              <a:t>ColombianPacific</a:t>
            </a:r>
            <a:r>
              <a:rPr lang="en-US" dirty="0" smtClean="0"/>
              <a:t> region</a:t>
            </a:r>
          </a:p>
          <a:p>
            <a:pPr marL="0" lvl="1" indent="0">
              <a:buFont typeface="Arial"/>
              <a:buNone/>
            </a:pPr>
            <a:endParaRPr lang="en-US" dirty="0" smtClean="0"/>
          </a:p>
          <a:p>
            <a:pPr marL="0" lvl="1" indent="0">
              <a:buFont typeface="Arial"/>
              <a:buNone/>
            </a:pPr>
            <a:r>
              <a:rPr lang="en-US" dirty="0" smtClean="0"/>
              <a:t>Cases per 1000 inhabitants</a:t>
            </a:r>
            <a:r>
              <a:rPr lang="en-US" baseline="0" dirty="0" smtClean="0"/>
              <a:t> highest in Choco </a:t>
            </a:r>
            <a:r>
              <a:rPr lang="en-US" baseline="0" dirty="0" smtClean="0"/>
              <a:t>(10</a:t>
            </a:r>
            <a:r>
              <a:rPr lang="en-US" baseline="0" dirty="0" smtClean="0"/>
              <a:t>-20 cases per year) and Nariño </a:t>
            </a:r>
            <a:r>
              <a:rPr lang="en-US" baseline="0" dirty="0" smtClean="0"/>
              <a:t>(approx. 10</a:t>
            </a:r>
            <a:r>
              <a:rPr lang="en-US" baseline="0" dirty="0" smtClean="0"/>
              <a:t>) other &lt; 5</a:t>
            </a:r>
          </a:p>
          <a:p>
            <a:pPr marL="0" lvl="1" indent="0">
              <a:buFont typeface="Arial"/>
              <a:buNone/>
            </a:pPr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>
                <a:effectLst/>
              </a:rPr>
              <a:t>"Colombia has approximately 100,000 malaria cases per year and &gt;60%" of the population is at risk. Unstable transmission, all ages, mostly symptomatic. </a:t>
            </a:r>
            <a:endParaRPr lang="en-US" dirty="0" smtClean="0">
              <a:effectLst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>
                <a:effectLst/>
              </a:rPr>
              <a:t>Previous </a:t>
            </a:r>
            <a:r>
              <a:rPr lang="en-US" dirty="0" smtClean="0">
                <a:effectLst/>
              </a:rPr>
              <a:t>studies in Colombia have shown low genetic diversity, "low levels of </a:t>
            </a:r>
            <a:r>
              <a:rPr lang="en-US" dirty="0" err="1" smtClean="0">
                <a:effectLst/>
              </a:rPr>
              <a:t>multiclonal</a:t>
            </a:r>
            <a:r>
              <a:rPr lang="en-US" dirty="0" smtClean="0">
                <a:effectLst/>
              </a:rPr>
              <a:t> infections. 90% of population in the data-</a:t>
            </a:r>
            <a:r>
              <a:rPr lang="en-US" dirty="0" err="1" smtClean="0">
                <a:effectLst/>
              </a:rPr>
              <a:t>collaction</a:t>
            </a:r>
            <a:r>
              <a:rPr lang="en-US" dirty="0" smtClean="0">
                <a:effectLst/>
              </a:rPr>
              <a:t> region are Afro-Colombians. </a:t>
            </a:r>
            <a:endParaRPr lang="en-US" baseline="0" dirty="0" smtClean="0"/>
          </a:p>
          <a:p>
            <a:pPr marL="0" lvl="1" indent="0">
              <a:buFont typeface="Arial"/>
              <a:buNone/>
            </a:pPr>
            <a:endParaRPr lang="en-US" dirty="0" smtClean="0"/>
          </a:p>
          <a:p>
            <a:pPr marL="0" lvl="1" indent="0">
              <a:buFont typeface="Arial"/>
              <a:buNone/>
            </a:pPr>
            <a:r>
              <a:rPr lang="en-US" dirty="0" smtClean="0"/>
              <a:t>A set of 384 SNPs were genotyped in blood spot DNA samples from 447 P. falciparum infected subjects collected over a ten year period from four provinces of the Colombian Pacific coast to evaluate </a:t>
            </a:r>
            <a:r>
              <a:rPr lang="en-US" dirty="0" err="1" smtClean="0"/>
              <a:t>clonality</a:t>
            </a:r>
            <a:r>
              <a:rPr lang="en-US" dirty="0" smtClean="0"/>
              <a:t>, population structure and linkage disequilibrium (LD). Most infections (81%) contained a single predominant clone. These clustered into 136 </a:t>
            </a:r>
            <a:r>
              <a:rPr lang="en-US" dirty="0" err="1" smtClean="0"/>
              <a:t>multilocus</a:t>
            </a:r>
            <a:r>
              <a:rPr lang="en-US" dirty="0" smtClean="0"/>
              <a:t> genotypes (MLGs), with 32% of MLGs recovered from multiple (2 – 28) independent subjects. We observed extremely low genotypic richness (R = 0.42) and long persistence of MLGs through time (median = 537 days, range = 1 – 2,997 days). There was a high probability (&gt;5%) of sampling parasites from the same MLG in different subjects within 28 days, suggesting caution is needed when using genotyping methods to assess treatment success in clinical drug trials. </a:t>
            </a:r>
            <a:r>
              <a:rPr lang="en-US" dirty="0" err="1" smtClean="0"/>
              <a:t>Panmixia</a:t>
            </a:r>
            <a:r>
              <a:rPr lang="en-US" dirty="0" smtClean="0"/>
              <a:t> was rejected as four well differentiated subpopulations (FST = 0.084 - 0.279) were identified. These occurred </a:t>
            </a:r>
            <a:r>
              <a:rPr lang="en-US" dirty="0" err="1" smtClean="0"/>
              <a:t>sympatrically</a:t>
            </a:r>
            <a:r>
              <a:rPr lang="en-US" dirty="0" smtClean="0"/>
              <a:t> but varied in frequency within the four provinces. Linkage disequilibrium (LD) decayed more rapidly (r2 = 0.17 for markers &lt;10 kb apart) than observed previously in South American</a:t>
            </a:r>
            <a:r>
              <a:rPr lang="en-US" baseline="0" dirty="0" smtClean="0"/>
              <a:t> samples.</a:t>
            </a:r>
            <a:endParaRPr lang="en-US" dirty="0" smtClean="0"/>
          </a:p>
          <a:p>
            <a:pPr marL="0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0876-8740-3847-98D0-13FF229783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4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solidFill>
                <a:srgbClr val="000000"/>
              </a:solidFill>
            </a:endParaRP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404C-4F21-C541-9CE9-F106DF83A5EC}" type="datetime1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2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0E21-3DF0-CC41-B3B0-E1591BBDEE7D}" type="datetime1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D924-09EF-344E-B7E1-1935373B78CA}" type="datetime1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7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63A6-A316-BA48-82C6-4EDF9FA94B36}" type="datetime1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9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5162A-9BF6-E84E-A70E-9594BA44F1DF}" type="datetime1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7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D500-B666-5A48-A1AD-BBCDAB478FD8}" type="datetime1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8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870-175C-CC41-BF3A-9083501F9923}" type="datetime1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8C67-7CEB-7749-84C3-AEF2277418F8}" type="datetime1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2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54B6A-CD9B-764C-B054-766F50BFEBC9}" type="datetime1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E485-344D-984B-8D7F-A10BABE3218A}" type="datetime1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6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EFF7-5607-9F4D-A2CE-59F120CCB534}" type="datetime1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4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D679-ED5F-6C40-831A-5E777E981F3C}" type="datetime1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openxmlformats.org/officeDocument/2006/relationships/image" Target="../media/image25.jpg"/><Relationship Id="rId8" Type="http://schemas.openxmlformats.org/officeDocument/2006/relationships/image" Target="../media/image16.png"/><Relationship Id="rId9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emf"/><Relationship Id="rId6" Type="http://schemas.openxmlformats.org/officeDocument/2006/relationships/image" Target="../media/image30.png"/><Relationship Id="rId7" Type="http://schemas.openxmlformats.org/officeDocument/2006/relationships/image" Target="../media/image31.gif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22423"/>
            <a:ext cx="9144001" cy="1470025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3200" dirty="0"/>
              <a:t>Malaria and </a:t>
            </a:r>
            <a:r>
              <a:rPr lang="en-US" sz="3200" dirty="0">
                <a:solidFill>
                  <a:srgbClr val="000000"/>
                </a:solidFill>
              </a:rPr>
              <a:t>maritime traffic on the </a:t>
            </a:r>
            <a:r>
              <a:rPr lang="en-US" sz="3200" dirty="0" smtClean="0">
                <a:solidFill>
                  <a:srgbClr val="000000"/>
                </a:solidFill>
              </a:rPr>
              <a:t/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Colombian </a:t>
            </a:r>
            <a:r>
              <a:rPr lang="en-US" sz="3200" dirty="0">
                <a:solidFill>
                  <a:srgbClr val="000000"/>
                </a:solidFill>
              </a:rPr>
              <a:t>Pacific </a:t>
            </a:r>
            <a:r>
              <a:rPr lang="en-US" sz="3200" dirty="0" smtClean="0">
                <a:solidFill>
                  <a:srgbClr val="000000"/>
                </a:solidFill>
              </a:rPr>
              <a:t>coast?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4091" y="4259066"/>
            <a:ext cx="6755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Aimee R. </a:t>
            </a:r>
            <a:r>
              <a:rPr lang="en-US" dirty="0" smtClean="0"/>
              <a:t>Taylor </a:t>
            </a:r>
          </a:p>
          <a:p>
            <a:pPr algn="ctr"/>
            <a:r>
              <a:rPr lang="en-US" dirty="0" smtClean="0"/>
              <a:t>Diego </a:t>
            </a:r>
            <a:r>
              <a:rPr lang="en-US" dirty="0"/>
              <a:t>F. </a:t>
            </a:r>
            <a:r>
              <a:rPr lang="en-US" dirty="0" err="1" smtClean="0"/>
              <a:t>Echevarry</a:t>
            </a:r>
            <a:endParaRPr lang="en-US" dirty="0" smtClean="0"/>
          </a:p>
          <a:p>
            <a:pPr algn="ctr"/>
            <a:r>
              <a:rPr lang="en-US" dirty="0" smtClean="0"/>
              <a:t>Timothy </a:t>
            </a:r>
            <a:r>
              <a:rPr lang="en-US" dirty="0"/>
              <a:t>J. </a:t>
            </a:r>
            <a:r>
              <a:rPr lang="en-US" dirty="0" smtClean="0"/>
              <a:t>Anderson </a:t>
            </a:r>
          </a:p>
          <a:p>
            <a:pPr algn="ctr"/>
            <a:r>
              <a:rPr lang="en-US" dirty="0" smtClean="0"/>
              <a:t>Daniel E. </a:t>
            </a:r>
            <a:r>
              <a:rPr lang="en-US" dirty="0" err="1" smtClean="0"/>
              <a:t>Neafsey</a:t>
            </a:r>
            <a:endParaRPr lang="en-US" dirty="0" smtClean="0"/>
          </a:p>
          <a:p>
            <a:pPr algn="ctr"/>
            <a:r>
              <a:rPr lang="en-US" dirty="0" smtClean="0"/>
              <a:t>Caroline </a:t>
            </a:r>
            <a:r>
              <a:rPr lang="en-US" dirty="0"/>
              <a:t>O. </a:t>
            </a:r>
            <a:r>
              <a:rPr lang="en-US" dirty="0" err="1" smtClean="0"/>
              <a:t>Buckee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200" dirty="0" smtClean="0"/>
              <a:t>Aside: highly recommend estimating </a:t>
            </a:r>
            <a:r>
              <a:rPr lang="en-US" sz="2200" i="1" dirty="0" smtClean="0"/>
              <a:t>r </a:t>
            </a:r>
            <a:r>
              <a:rPr lang="en-US" sz="2200" dirty="0" smtClean="0"/>
              <a:t>versus IBS for comparability, </a:t>
            </a:r>
            <a:br>
              <a:rPr lang="en-US" sz="2200" dirty="0" smtClean="0"/>
            </a:br>
            <a:r>
              <a:rPr lang="en-US" sz="2200" dirty="0" smtClean="0"/>
              <a:t> SNP requirement and confidence interval calculation</a:t>
            </a:r>
            <a:endParaRPr lang="en-US" sz="2200" dirty="0"/>
          </a:p>
        </p:txBody>
      </p:sp>
      <p:pic>
        <p:nvPicPr>
          <p:cNvPr id="6" name="Picture 5" descr="IBS_real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25"/>
          <a:stretch/>
        </p:blipFill>
        <p:spPr>
          <a:xfrm>
            <a:off x="417263" y="1247422"/>
            <a:ext cx="8229600" cy="2680830"/>
          </a:xfrm>
          <a:prstGeom prst="rect">
            <a:avLst/>
          </a:prstGeom>
        </p:spPr>
      </p:pic>
      <p:pic>
        <p:nvPicPr>
          <p:cNvPr id="7" name="Picture 6" descr="IBD_real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93"/>
          <a:stretch/>
        </p:blipFill>
        <p:spPr>
          <a:xfrm>
            <a:off x="113396" y="3928252"/>
            <a:ext cx="8686800" cy="28064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2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200" dirty="0" smtClean="0"/>
              <a:t>Aside: highly recommend estimating </a:t>
            </a:r>
            <a:r>
              <a:rPr lang="en-US" sz="2200" i="1" dirty="0" smtClean="0"/>
              <a:t>r </a:t>
            </a:r>
            <a:r>
              <a:rPr lang="en-US" sz="2200" dirty="0" smtClean="0"/>
              <a:t>versus IBS for comparability, </a:t>
            </a:r>
            <a:br>
              <a:rPr lang="en-US" sz="2200" dirty="0" smtClean="0"/>
            </a:br>
            <a:r>
              <a:rPr lang="en-US" sz="2200" dirty="0" smtClean="0"/>
              <a:t> SNP requirement and confidence interval calculation</a:t>
            </a:r>
            <a:endParaRPr lang="en-US" sz="2200" dirty="0"/>
          </a:p>
        </p:txBody>
      </p:sp>
      <p:pic>
        <p:nvPicPr>
          <p:cNvPr id="6" name="Picture 5" descr="IBS_real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25"/>
          <a:stretch/>
        </p:blipFill>
        <p:spPr>
          <a:xfrm>
            <a:off x="417263" y="1247422"/>
            <a:ext cx="8229600" cy="2680830"/>
          </a:xfrm>
          <a:prstGeom prst="rect">
            <a:avLst/>
          </a:prstGeom>
        </p:spPr>
      </p:pic>
      <p:pic>
        <p:nvPicPr>
          <p:cNvPr id="7" name="Picture 6" descr="IBD_real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93"/>
          <a:stretch/>
        </p:blipFill>
        <p:spPr>
          <a:xfrm>
            <a:off x="113396" y="3928252"/>
            <a:ext cx="8686800" cy="28064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73096" y="2404127"/>
            <a:ext cx="4705950" cy="2778355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B0B0B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Pre-print on </a:t>
            </a:r>
            <a:r>
              <a:rPr lang="en-US" sz="2000" dirty="0" err="1" smtClean="0">
                <a:solidFill>
                  <a:srgbClr val="000000"/>
                </a:solidFill>
              </a:rPr>
              <a:t>BioRxiv</a:t>
            </a:r>
            <a:r>
              <a:rPr lang="en-US" sz="2000" dirty="0" smtClean="0">
                <a:solidFill>
                  <a:srgbClr val="000000"/>
                </a:solidFill>
              </a:rPr>
              <a:t> very soon</a:t>
            </a:r>
          </a:p>
          <a:p>
            <a:pPr algn="ctr"/>
            <a:r>
              <a:rPr lang="en-US" sz="2000" dirty="0" err="1" smtClean="0">
                <a:solidFill>
                  <a:srgbClr val="000000"/>
                </a:solidFill>
              </a:rPr>
              <a:t>ataylor@hsph.harvard.edu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41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043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</a:t>
            </a:r>
            <a:r>
              <a:rPr lang="en-US" sz="2800" dirty="0" smtClean="0">
                <a:solidFill>
                  <a:srgbClr val="000000"/>
                </a:solidFill>
              </a:rPr>
              <a:t>onnectivity across sites only 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01184" y="2822738"/>
            <a:ext cx="36516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Blue </a:t>
            </a:r>
            <a:r>
              <a:rPr lang="en-US" sz="2000" dirty="0" smtClean="0">
                <a:solidFill>
                  <a:srgbClr val="0000FF"/>
                </a:solidFill>
              </a:rPr>
              <a:t>edges proportional to the proportion highly related between sites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Tumaco</a:t>
            </a:r>
            <a:r>
              <a:rPr lang="en-US" sz="2000" dirty="0" smtClean="0">
                <a:solidFill>
                  <a:srgbClr val="000000"/>
                </a:solidFill>
              </a:rPr>
              <a:t> and </a:t>
            </a:r>
            <a:r>
              <a:rPr lang="en-US" sz="2000" dirty="0" err="1" smtClean="0">
                <a:solidFill>
                  <a:srgbClr val="000000"/>
                </a:solidFill>
              </a:rPr>
              <a:t>Buenventura</a:t>
            </a:r>
            <a:r>
              <a:rPr lang="en-US" sz="2000" dirty="0" smtClean="0">
                <a:solidFill>
                  <a:srgbClr val="000000"/>
                </a:solidFill>
              </a:rPr>
              <a:t> are disproportionally connected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0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2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043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Genetic connectively correlates with maritime traffic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62877" y="4023067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777686" y="1143000"/>
            <a:ext cx="4366314" cy="5737958"/>
            <a:chOff x="0" y="1143000"/>
            <a:chExt cx="4366314" cy="5737958"/>
          </a:xfrm>
        </p:grpSpPr>
        <p:pic>
          <p:nvPicPr>
            <p:cNvPr id="11" name="Picture 10" descr="MaritimeTraffi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7" t="22010" r="38147" b="21205"/>
            <a:stretch/>
          </p:blipFill>
          <p:spPr>
            <a:xfrm>
              <a:off x="0" y="1143000"/>
              <a:ext cx="4366314" cy="5737958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567834" y="4261336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795422" y="5442360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932985" y="6283216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named-chunk-13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241938" y="1475507"/>
            <a:ext cx="8536785" cy="5213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Were port samples all collected at the same time? No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0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  <p:pic>
        <p:nvPicPr>
          <p:cNvPr id="6" name="Picture 5" descr="unnamed-chunk-8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1" t="92381" r="36190" b="2963"/>
          <a:stretch/>
        </p:blipFill>
        <p:spPr>
          <a:xfrm>
            <a:off x="1390952" y="1487715"/>
            <a:ext cx="1257906" cy="2660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2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54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closer look </a:t>
            </a:r>
            <a:r>
              <a:rPr lang="en-US" sz="2400" dirty="0" smtClean="0">
                <a:solidFill>
                  <a:srgbClr val="000000"/>
                </a:solidFill>
              </a:rPr>
              <a:t>into the </a:t>
            </a:r>
            <a:r>
              <a:rPr lang="en-US" sz="2400" dirty="0">
                <a:solidFill>
                  <a:srgbClr val="000000"/>
                </a:solidFill>
              </a:rPr>
              <a:t>genetic links between p</a:t>
            </a:r>
            <a:r>
              <a:rPr lang="en-US" sz="2400" dirty="0" smtClean="0">
                <a:solidFill>
                  <a:srgbClr val="000000"/>
                </a:solidFill>
              </a:rPr>
              <a:t>orts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162" y="5923642"/>
            <a:ext cx="8715006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airwise </a:t>
            </a:r>
            <a:r>
              <a:rPr lang="en-US" dirty="0">
                <a:solidFill>
                  <a:srgbClr val="000000"/>
                </a:solidFill>
              </a:rPr>
              <a:t>comparisons between ports plotted by </a:t>
            </a:r>
            <a:r>
              <a:rPr lang="en-US" dirty="0" smtClean="0">
                <a:solidFill>
                  <a:srgbClr val="000000"/>
                </a:solidFill>
              </a:rPr>
              <a:t>sample collection date and colored by haplotype where repeat haplotypes were observed. Solid</a:t>
            </a:r>
            <a:r>
              <a:rPr lang="en-US" dirty="0">
                <a:solidFill>
                  <a:srgbClr val="000000"/>
                </a:solidFill>
              </a:rPr>
              <a:t>: IBD &gt; </a:t>
            </a:r>
            <a:r>
              <a:rPr lang="en-US" dirty="0" smtClean="0">
                <a:solidFill>
                  <a:srgbClr val="000000"/>
                </a:solidFill>
              </a:rPr>
              <a:t>0.5; dashed</a:t>
            </a:r>
            <a:r>
              <a:rPr lang="en-US" dirty="0">
                <a:solidFill>
                  <a:srgbClr val="000000"/>
                </a:solidFill>
              </a:rPr>
              <a:t>: IBD ≤ 0.5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0000"/>
                </a:solidFill>
              </a:rPr>
              <a:t>Is a single clone driving the signal? No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6" name="Picture 5" descr="dated_network_BT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025"/>
            <a:ext cx="9144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1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named-chunk-35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2249714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Are the repeat haplotypes highly related to one-another? 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Some, not all </a:t>
            </a:r>
          </a:p>
          <a:p>
            <a:pPr algn="ctr"/>
            <a:endParaRPr lang="en-US" sz="2000" dirty="0" smtClean="0">
              <a:solidFill>
                <a:srgbClr val="00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Edges = r estimates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  <p:sp>
        <p:nvSpPr>
          <p:cNvPr id="3" name="Oval 2"/>
          <p:cNvSpPr/>
          <p:nvPr/>
        </p:nvSpPr>
        <p:spPr>
          <a:xfrm>
            <a:off x="3132667" y="2927047"/>
            <a:ext cx="991809" cy="94342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6381" y="1"/>
            <a:ext cx="841828" cy="725714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51314" y="5583163"/>
            <a:ext cx="1214362" cy="1190170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2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2-14 at 9.12.0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6" t="45682" r="19322" b="15687"/>
          <a:stretch/>
        </p:blipFill>
        <p:spPr>
          <a:xfrm>
            <a:off x="2628469" y="3652"/>
            <a:ext cx="6515531" cy="68543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1"/>
            <a:ext cx="2628470" cy="170542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Does marine traffic impact malaria transmission more generally?</a:t>
            </a:r>
          </a:p>
          <a:p>
            <a:pPr algn="ctr"/>
            <a:endParaRPr lang="en-US" sz="20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7879" y="2688190"/>
            <a:ext cx="2282143" cy="1948798"/>
            <a:chOff x="1968909" y="1523265"/>
            <a:chExt cx="5704377" cy="4718682"/>
          </a:xfrm>
        </p:grpSpPr>
        <p:grpSp>
          <p:nvGrpSpPr>
            <p:cNvPr id="10" name="Group 9"/>
            <p:cNvGrpSpPr/>
            <p:nvPr/>
          </p:nvGrpSpPr>
          <p:grpSpPr>
            <a:xfrm>
              <a:off x="1968909" y="1717209"/>
              <a:ext cx="5704377" cy="4524738"/>
              <a:chOff x="317875" y="1703502"/>
              <a:chExt cx="4698979" cy="372725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875" y="1703502"/>
                <a:ext cx="3993484" cy="372725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68854" y="1703502"/>
                <a:ext cx="3048000" cy="266700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1650" y="1523265"/>
              <a:ext cx="1844172" cy="3688344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1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A model framework that </a:t>
            </a:r>
            <a:r>
              <a:rPr lang="en-US" sz="2400" dirty="0"/>
              <a:t>allows </a:t>
            </a:r>
            <a:r>
              <a:rPr lang="en-US" sz="2400" dirty="0" smtClean="0"/>
              <a:t>integration of different </a:t>
            </a:r>
            <a:r>
              <a:rPr lang="en-US" sz="2400" dirty="0"/>
              <a:t>data </a:t>
            </a:r>
            <a:r>
              <a:rPr lang="en-US" sz="2400" dirty="0" smtClean="0"/>
              <a:t>layers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657656" y="33801038"/>
            <a:ext cx="9557440" cy="5014182"/>
            <a:chOff x="19199016" y="33873145"/>
            <a:chExt cx="9557440" cy="5014182"/>
          </a:xfrm>
        </p:grpSpPr>
        <p:grpSp>
          <p:nvGrpSpPr>
            <p:cNvPr id="19" name="Group 18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24" name="Picture 2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5" name="Picture 2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6" name="Picture 25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0" name="Picture 19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21" name="Picture 20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2" name="Oval 21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810056" y="33953438"/>
            <a:ext cx="9557440" cy="5014182"/>
            <a:chOff x="19199016" y="33873145"/>
            <a:chExt cx="9557440" cy="5014182"/>
          </a:xfrm>
        </p:grpSpPr>
        <p:grpSp>
          <p:nvGrpSpPr>
            <p:cNvPr id="28" name="Group 27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33" name="Picture 3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4" name="Picture 3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5" name="Picture 3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9" name="Picture 28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0" name="Picture 29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1" name="Oval 30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962456" y="34105838"/>
            <a:ext cx="9557440" cy="5014182"/>
            <a:chOff x="19199016" y="33873145"/>
            <a:chExt cx="9557440" cy="5014182"/>
          </a:xfrm>
        </p:grpSpPr>
        <p:grpSp>
          <p:nvGrpSpPr>
            <p:cNvPr id="37" name="Group 36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42" name="Picture 41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3" name="Picture 4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4" name="Picture 4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38" name="Picture 37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9" name="Picture 38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40" name="Oval 39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5949" y="2886244"/>
            <a:ext cx="6498051" cy="33438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4632" y="1567300"/>
            <a:ext cx="8793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What are dominant processes that drive spatial structure?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How do they differ </a:t>
            </a:r>
            <a:r>
              <a:rPr lang="en-US" sz="2000" dirty="0"/>
              <a:t>in different </a:t>
            </a:r>
            <a:r>
              <a:rPr lang="en-US" sz="2000" dirty="0" smtClean="0"/>
              <a:t>epidemiological settings</a:t>
            </a:r>
            <a:r>
              <a:rPr lang="en-US" sz="2000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What data are required in different settings?</a:t>
            </a:r>
            <a:endParaRPr lang="en-US" sz="2000" dirty="0"/>
          </a:p>
        </p:txBody>
      </p:sp>
      <p:sp>
        <p:nvSpPr>
          <p:cNvPr id="45" name="Rectangle 44"/>
          <p:cNvSpPr/>
          <p:nvPr/>
        </p:nvSpPr>
        <p:spPr>
          <a:xfrm>
            <a:off x="194632" y="3208789"/>
            <a:ext cx="26459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Extract valuable information from complementary data types while preventing cross-contamination and multiple testing</a:t>
            </a:r>
            <a:endParaRPr 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163432" y="6396335"/>
            <a:ext cx="88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Works-in-Progress Seminar, Wed, Oct 14th, 1:00-1:50pm, </a:t>
            </a:r>
            <a:r>
              <a:rPr lang="en-US" sz="2400" dirty="0" err="1" smtClean="0"/>
              <a:t>Kresge</a:t>
            </a:r>
            <a:r>
              <a:rPr lang="en-US" sz="2400" dirty="0" smtClean="0"/>
              <a:t> 502 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8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Thank you</a:t>
            </a:r>
            <a:endParaRPr lang="en-US" sz="4000" dirty="0"/>
          </a:p>
        </p:txBody>
      </p:sp>
      <p:pic>
        <p:nvPicPr>
          <p:cNvPr id="10" name="Picture 9" descr="CCDD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05" y="6026310"/>
            <a:ext cx="231661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14" y="6100119"/>
            <a:ext cx="2502104" cy="565610"/>
          </a:xfrm>
          <a:prstGeom prst="rect">
            <a:avLst/>
          </a:prstGeom>
        </p:spPr>
      </p:pic>
      <p:pic>
        <p:nvPicPr>
          <p:cNvPr id="13" name="Picture 12" descr="BroadInstLogoforPrintCMYK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7" y="6141093"/>
            <a:ext cx="2108963" cy="524636"/>
          </a:xfrm>
          <a:prstGeom prst="rect">
            <a:avLst/>
          </a:prstGeom>
        </p:spPr>
      </p:pic>
      <p:pic>
        <p:nvPicPr>
          <p:cNvPr id="14" name="Picture 13" descr="HSPH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61" y="5266600"/>
            <a:ext cx="4208608" cy="663647"/>
          </a:xfrm>
          <a:prstGeom prst="rect">
            <a:avLst/>
          </a:prstGeom>
        </p:spPr>
      </p:pic>
      <p:pic>
        <p:nvPicPr>
          <p:cNvPr id="15" name="Picture 14" descr="logo-cideim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60" y="6069954"/>
            <a:ext cx="678422" cy="595775"/>
          </a:xfrm>
          <a:prstGeom prst="rect">
            <a:avLst/>
          </a:prstGeom>
        </p:spPr>
      </p:pic>
      <p:pic>
        <p:nvPicPr>
          <p:cNvPr id="16" name="Picture 15" descr="Purdue-Sig-Black-Gold-rgb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7" y="5402344"/>
            <a:ext cx="1785944" cy="52790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30343" y="1951672"/>
            <a:ext cx="67558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Aimee R. </a:t>
            </a:r>
            <a:r>
              <a:rPr lang="en-US" sz="2000" dirty="0" smtClean="0"/>
              <a:t>Taylor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Diego </a:t>
            </a:r>
            <a:r>
              <a:rPr lang="en-US" sz="2000" dirty="0"/>
              <a:t>F. </a:t>
            </a:r>
            <a:r>
              <a:rPr lang="en-US" sz="2000" dirty="0" err="1" smtClean="0"/>
              <a:t>Echevarry</a:t>
            </a:r>
            <a:r>
              <a:rPr lang="en-US" sz="20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Timothy </a:t>
            </a:r>
            <a:r>
              <a:rPr lang="en-US" sz="2000" dirty="0"/>
              <a:t>J. </a:t>
            </a:r>
            <a:r>
              <a:rPr lang="en-US" sz="2000" dirty="0" smtClean="0"/>
              <a:t>Anderson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Daniel E. </a:t>
            </a:r>
            <a:r>
              <a:rPr lang="en-US" sz="2000" dirty="0" err="1" smtClean="0"/>
              <a:t>Neafsey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Caroline </a:t>
            </a:r>
            <a:r>
              <a:rPr lang="en-US" sz="2000" dirty="0"/>
              <a:t>O. </a:t>
            </a:r>
            <a:r>
              <a:rPr lang="en-US" sz="2000" dirty="0" err="1" smtClean="0"/>
              <a:t>Buckee</a:t>
            </a:r>
            <a:endParaRPr lang="en-US" sz="2000" baseline="30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9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14452" r="6021" b="44831"/>
          <a:stretch/>
        </p:blipFill>
        <p:spPr>
          <a:xfrm>
            <a:off x="0" y="1033577"/>
            <a:ext cx="9144001" cy="434339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1" cy="1033577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Colombia</a:t>
            </a:r>
            <a:endParaRPr lang="en-US" dirty="0"/>
          </a:p>
        </p:txBody>
      </p:sp>
      <p:pic>
        <p:nvPicPr>
          <p:cNvPr id="5" name="Picture 4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60506" r="35707" b="2548"/>
          <a:stretch/>
        </p:blipFill>
        <p:spPr>
          <a:xfrm>
            <a:off x="256721" y="1134838"/>
            <a:ext cx="2250915" cy="25926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0762" y="5489096"/>
            <a:ext cx="74854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Malaria incidence almost halved between 2010-2016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However, cases doubled between 2015 and </a:t>
            </a:r>
            <a:r>
              <a:rPr lang="en-US" dirty="0" smtClean="0"/>
              <a:t>2016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 </a:t>
            </a:r>
            <a:r>
              <a:rPr lang="en-US" i="1" dirty="0" smtClean="0"/>
              <a:t>P</a:t>
            </a:r>
            <a:r>
              <a:rPr lang="en-US" i="1" dirty="0"/>
              <a:t>. </a:t>
            </a:r>
            <a:r>
              <a:rPr lang="en-US" i="1" dirty="0" smtClean="0"/>
              <a:t>falciparum</a:t>
            </a:r>
            <a:r>
              <a:rPr lang="en-US" dirty="0" smtClean="0"/>
              <a:t> than </a:t>
            </a:r>
            <a:r>
              <a:rPr lang="en-US" i="1" dirty="0"/>
              <a:t>P. </a:t>
            </a:r>
            <a:r>
              <a:rPr lang="en-US" i="1" dirty="0" err="1"/>
              <a:t>v</a:t>
            </a:r>
            <a:r>
              <a:rPr lang="en-US" i="1" dirty="0" err="1" smtClean="0"/>
              <a:t>ivax</a:t>
            </a:r>
            <a:r>
              <a:rPr lang="en-US" i="1" dirty="0" smtClean="0"/>
              <a:t> </a:t>
            </a:r>
            <a:r>
              <a:rPr lang="en-US" dirty="0"/>
              <a:t>in 2016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Hotspot of transmission: </a:t>
            </a:r>
            <a:r>
              <a:rPr lang="en-US" dirty="0">
                <a:solidFill>
                  <a:srgbClr val="0000FF"/>
                </a:solidFill>
              </a:rPr>
              <a:t>Choco 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229142" y="1580666"/>
            <a:ext cx="486419" cy="54039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0" y="537696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kern="1200" dirty="0">
                <a:solidFill>
                  <a:srgbClr val="7F7F7F"/>
                </a:solidFill>
              </a:rPr>
              <a:t>﻿</a:t>
            </a:r>
            <a:r>
              <a:rPr lang="en-US" sz="1600" kern="1200" dirty="0" smtClean="0">
                <a:solidFill>
                  <a:srgbClr val="7F7F7F"/>
                </a:solidFill>
              </a:rPr>
              <a:t>World </a:t>
            </a:r>
            <a:r>
              <a:rPr lang="en-US" sz="1600" kern="1200" dirty="0">
                <a:solidFill>
                  <a:srgbClr val="7F7F7F"/>
                </a:solidFill>
              </a:rPr>
              <a:t>Malaria Report </a:t>
            </a:r>
            <a:r>
              <a:rPr lang="en-US" sz="1600" kern="1200" dirty="0" smtClean="0">
                <a:solidFill>
                  <a:srgbClr val="7F7F7F"/>
                </a:solidFill>
              </a:rPr>
              <a:t>2017</a:t>
            </a:r>
            <a:endParaRPr lang="en-US" sz="1600" kern="1200" dirty="0">
              <a:solidFill>
                <a:srgbClr val="7F7F7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5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511399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198084" y="41236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07211" y="452379"/>
            <a:ext cx="3166129" cy="1873809"/>
          </a:xfrm>
        </p:spPr>
        <p:txBody>
          <a:bodyPr>
            <a:noAutofit/>
          </a:bodyPr>
          <a:lstStyle/>
          <a:p>
            <a:pPr algn="l"/>
            <a:r>
              <a:rPr lang="en-US" sz="2600" dirty="0" smtClean="0"/>
              <a:t>Previously published </a:t>
            </a:r>
            <a:r>
              <a:rPr lang="en-US" sz="2600" i="1" dirty="0" smtClean="0"/>
              <a:t>P</a:t>
            </a:r>
            <a:r>
              <a:rPr lang="en-US" sz="2600" i="1" dirty="0"/>
              <a:t>. </a:t>
            </a:r>
            <a:r>
              <a:rPr lang="en-US" sz="2600" i="1" dirty="0" smtClean="0"/>
              <a:t>falciparum</a:t>
            </a:r>
            <a:r>
              <a:rPr lang="en-US" sz="2600" dirty="0"/>
              <a:t> </a:t>
            </a:r>
            <a:r>
              <a:rPr lang="en-US" sz="2600" dirty="0" smtClean="0"/>
              <a:t>data from the Colombian Pacific Coast</a:t>
            </a:r>
            <a:endParaRPr lang="en-US" sz="2600" dirty="0"/>
          </a:p>
        </p:txBody>
      </p:sp>
      <p:sp>
        <p:nvSpPr>
          <p:cNvPr id="5" name="Rectangle 4"/>
          <p:cNvSpPr/>
          <p:nvPr/>
        </p:nvSpPr>
        <p:spPr>
          <a:xfrm>
            <a:off x="107211" y="4123673"/>
            <a:ext cx="33415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</a:rPr>
              <a:t>Echeverry,D.F. et al. (2013</a:t>
            </a:r>
            <a:r>
              <a:rPr lang="en-US" sz="1500" dirty="0" smtClean="0">
                <a:solidFill>
                  <a:srgbClr val="595959"/>
                </a:solidFill>
              </a:rPr>
              <a:t>) BMC Genet.</a:t>
            </a:r>
            <a:endParaRPr lang="en-US" sz="1500" dirty="0">
              <a:solidFill>
                <a:srgbClr val="59595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211" y="2454502"/>
            <a:ext cx="3404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325 single-genotype parasite samples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collected between </a:t>
            </a:r>
            <a:r>
              <a:rPr lang="is-I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1993 and 2007 and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genotyped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250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nucleotide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polymorphisms (SNPs)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8330"/>
            <a:ext cx="9144000" cy="2009670"/>
          </a:xfrm>
          <a:prstGeom prst="rect">
            <a:avLst/>
          </a:prstGeom>
        </p:spPr>
      </p:pic>
      <p:pic>
        <p:nvPicPr>
          <p:cNvPr id="9" name="Picture 8" descr="Colombia_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03" y="2812979"/>
            <a:ext cx="1744588" cy="2035352"/>
          </a:xfrm>
          <a:prstGeom prst="rect">
            <a:avLst/>
          </a:prstGeom>
        </p:spPr>
      </p:pic>
      <p:pic>
        <p:nvPicPr>
          <p:cNvPr id="4" name="Picture 3" descr="ColombiaNet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33" y="1"/>
            <a:ext cx="4212151" cy="49133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BD_hist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b="7965"/>
          <a:stretch/>
        </p:blipFill>
        <p:spPr>
          <a:xfrm>
            <a:off x="300072" y="1143000"/>
            <a:ext cx="827242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istribution of estimates genetic relatedness, </a:t>
            </a:r>
            <a:r>
              <a:rPr lang="mr-IN" sz="2400" i="1" dirty="0" smtClean="0"/>
              <a:t>r</a:t>
            </a:r>
            <a:r>
              <a:rPr lang="en-US" sz="2400" i="1" dirty="0" smtClean="0"/>
              <a:t> </a:t>
            </a:r>
            <a:br>
              <a:rPr lang="en-US" sz="2400" i="1" dirty="0" smtClean="0"/>
            </a:br>
            <a:r>
              <a:rPr lang="en-US" sz="2400" dirty="0" smtClean="0"/>
              <a:t>for all pairwise comparisons of samples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﻿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hmmIBD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: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Schaffner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, et al. 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2018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)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8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named-chunk-8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20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i="1" dirty="0" smtClean="0"/>
              <a:t>P. falciparum </a:t>
            </a:r>
            <a:r>
              <a:rPr lang="en-US" sz="2400" dirty="0" smtClean="0"/>
              <a:t>sample pairs more highly related (&gt; 0.5) if collected </a:t>
            </a:r>
            <a:br>
              <a:rPr lang="en-US" sz="2400" dirty="0" smtClean="0"/>
            </a:br>
            <a:r>
              <a:rPr lang="en-US" sz="2400" dirty="0" smtClean="0"/>
              <a:t>closer together in time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4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i="1" dirty="0"/>
              <a:t>P. falciparum </a:t>
            </a:r>
            <a:r>
              <a:rPr lang="en-US" sz="2400" dirty="0"/>
              <a:t>sample </a:t>
            </a:r>
            <a:r>
              <a:rPr lang="en-US" sz="2400" dirty="0" smtClean="0"/>
              <a:t>pairs more highly related (&gt; 0.5) if collected </a:t>
            </a:r>
            <a:br>
              <a:rPr lang="en-US" sz="2400" dirty="0" smtClean="0"/>
            </a:br>
            <a:r>
              <a:rPr lang="en-US" sz="2400" dirty="0" smtClean="0"/>
              <a:t>closer together in space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62000" y="1143000"/>
            <a:ext cx="7619999" cy="5715000"/>
            <a:chOff x="762000" y="1009953"/>
            <a:chExt cx="7619999" cy="5715000"/>
          </a:xfrm>
        </p:grpSpPr>
        <p:pic>
          <p:nvPicPr>
            <p:cNvPr id="6" name="Picture 5" descr="unnamed-chunk-11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009953"/>
              <a:ext cx="7619999" cy="5715000"/>
            </a:xfrm>
            <a:prstGeom prst="rect">
              <a:avLst/>
            </a:prstGeom>
          </p:spPr>
        </p:pic>
        <p:sp>
          <p:nvSpPr>
            <p:cNvPr id="9" name="Right Brace 8"/>
            <p:cNvSpPr/>
            <p:nvPr/>
          </p:nvSpPr>
          <p:spPr>
            <a:xfrm rot="16200000">
              <a:off x="5778161" y="638545"/>
              <a:ext cx="466344" cy="372532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79659" y="194708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Across cities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2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Regression analyses support small but significant </a:t>
            </a:r>
            <a:br>
              <a:rPr lang="en-US" sz="2400" dirty="0" smtClean="0"/>
            </a:br>
            <a:r>
              <a:rPr lang="en-US" sz="2400" dirty="0" smtClean="0"/>
              <a:t>negative trends in relatedness with both space and time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460"/>
            <a:ext cx="9144000" cy="3783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  <p:sp>
        <p:nvSpPr>
          <p:cNvPr id="6" name="Right Brace 5"/>
          <p:cNvSpPr/>
          <p:nvPr/>
        </p:nvSpPr>
        <p:spPr>
          <a:xfrm rot="16200000">
            <a:off x="4173919" y="1222058"/>
            <a:ext cx="279817" cy="243982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7127209" y="1222057"/>
            <a:ext cx="279817" cy="243982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12230" y="1935176"/>
            <a:ext cx="303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 to highly related versus not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47203" y="1935176"/>
            <a:ext cx="252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 to </a:t>
            </a:r>
            <a:r>
              <a:rPr lang="en-US" i="1" dirty="0" smtClean="0"/>
              <a:t>r</a:t>
            </a:r>
            <a:r>
              <a:rPr lang="en-US" dirty="0" smtClean="0"/>
              <a:t> estimates directly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509" y="3505446"/>
            <a:ext cx="8252439" cy="562373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9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Previously published </a:t>
            </a:r>
            <a:r>
              <a:rPr lang="en-US" sz="2400" i="1" dirty="0" smtClean="0"/>
              <a:t>F</a:t>
            </a:r>
            <a:r>
              <a:rPr lang="en-US" sz="2400" i="1" baseline="-25000" dirty="0" smtClean="0"/>
              <a:t>ST</a:t>
            </a:r>
            <a:r>
              <a:rPr lang="en-US" sz="2400" dirty="0" smtClean="0"/>
              <a:t> analyses agree</a:t>
            </a:r>
            <a:endParaRPr lang="en-US" sz="2400" dirty="0"/>
          </a:p>
        </p:txBody>
      </p:sp>
      <p:pic>
        <p:nvPicPr>
          <p:cNvPr id="8" name="Picture 7" descr="unnamed-chunk-32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1143000"/>
            <a:ext cx="76200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0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Aside: Identity-by-state (IBS) estimates generate </a:t>
            </a:r>
            <a:br>
              <a:rPr lang="en-US" sz="2400" dirty="0" smtClean="0"/>
            </a:br>
            <a:r>
              <a:rPr lang="en-US" sz="2400" dirty="0" smtClean="0"/>
              <a:t>similar results vastly different distribution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r="6746"/>
          <a:stretch/>
        </p:blipFill>
        <p:spPr>
          <a:xfrm>
            <a:off x="224309" y="4903501"/>
            <a:ext cx="8527143" cy="16660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  <a:endParaRPr lang="en-US" sz="1600" dirty="0">
              <a:solidFill>
                <a:schemeClr val="bg1">
                  <a:lumMod val="50000"/>
                </a:schemeClr>
              </a:solidFill>
              <a:cs typeface="Arial Unicode MS"/>
            </a:endParaRPr>
          </a:p>
        </p:txBody>
      </p:sp>
      <p:pic>
        <p:nvPicPr>
          <p:cNvPr id="7" name="Picture 6" descr="unnamed-chunk-11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7"/>
            <a:ext cx="4665277" cy="3498958"/>
          </a:xfrm>
          <a:prstGeom prst="rect">
            <a:avLst/>
          </a:prstGeom>
        </p:spPr>
      </p:pic>
      <p:pic>
        <p:nvPicPr>
          <p:cNvPr id="8" name="Picture 7" descr="unnamed-chunk-21-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b="10291"/>
          <a:stretch/>
        </p:blipFill>
        <p:spPr>
          <a:xfrm>
            <a:off x="4487881" y="1439333"/>
            <a:ext cx="4656119" cy="3230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62079" y="6384870"/>
            <a:ext cx="378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f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 </a:t>
            </a:r>
            <a:r>
              <a:rPr lang="en-US" dirty="0" smtClean="0"/>
              <a:t>is the allele frequency at the </a:t>
            </a:r>
            <a:r>
              <a:rPr lang="en-US" dirty="0" err="1" smtClean="0"/>
              <a:t>t</a:t>
            </a:r>
            <a:r>
              <a:rPr lang="en-US" baseline="30000" dirty="0" err="1" smtClean="0"/>
              <a:t>th</a:t>
            </a:r>
            <a:r>
              <a:rPr lang="en-US" dirty="0" smtClean="0"/>
              <a:t> SNP</a:t>
            </a:r>
            <a:endParaRPr lang="en-US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765523" y="5261429"/>
            <a:ext cx="713619" cy="447523"/>
          </a:xfrm>
          <a:prstGeom prst="rect">
            <a:avLst/>
          </a:prstGeom>
          <a:noFill/>
          <a:ln w="19050" cmpd="sng">
            <a:solidFill>
              <a:srgbClr val="71F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29997</TotalTime>
  <Words>997</Words>
  <Application>Microsoft Macintosh PowerPoint</Application>
  <PresentationFormat>On-screen Show (4:3)</PresentationFormat>
  <Paragraphs>133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Malaria and maritime traffic on the  Colombian Pacific coast?</vt:lpstr>
      <vt:lpstr>PowerPoint Presentation</vt:lpstr>
      <vt:lpstr>Previously published P. falciparum data from the Colombian Pacific Coast</vt:lpstr>
      <vt:lpstr>Distribution of estimates genetic relatedness, r  for all pairwise comparisons of samples</vt:lpstr>
      <vt:lpstr>P. falciparum sample pairs more highly related (&gt; 0.5) if collected  closer together in time</vt:lpstr>
      <vt:lpstr>P. falciparum sample pairs more highly related (&gt; 0.5) if collected  closer together in space</vt:lpstr>
      <vt:lpstr>Regression analyses support small but significant  negative trends in relatedness with both space and time</vt:lpstr>
      <vt:lpstr>Previously published FST analyses agree</vt:lpstr>
      <vt:lpstr>Aside: Identity-by-state (IBS) estimates generate  similar results vastly different distribution</vt:lpstr>
      <vt:lpstr>Aside: highly recommend estimating r versus IBS for comparability,   SNP requirement and confidence interval calculation</vt:lpstr>
      <vt:lpstr>Aside: highly recommend estimating r versus IBS for comparability,   SNP requirement and confidence interval calculation</vt:lpstr>
      <vt:lpstr>Connectivity across sites only </vt:lpstr>
      <vt:lpstr>Genetic connectively correlates with maritime traffic</vt:lpstr>
      <vt:lpstr>Were port samples all collected at the same time? No </vt:lpstr>
      <vt:lpstr>A closer look into the genetic links between ports</vt:lpstr>
      <vt:lpstr>PowerPoint Presentation</vt:lpstr>
      <vt:lpstr>PowerPoint Presentation</vt:lpstr>
      <vt:lpstr>A model framework that allows integration of different data layers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Taylor</dc:creator>
  <cp:lastModifiedBy>Aimee Taylor</cp:lastModifiedBy>
  <cp:revision>602</cp:revision>
  <dcterms:created xsi:type="dcterms:W3CDTF">2016-10-09T20:13:41Z</dcterms:created>
  <dcterms:modified xsi:type="dcterms:W3CDTF">2018-10-19T22:44:54Z</dcterms:modified>
</cp:coreProperties>
</file>